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A812B65-9A1B-42FF-8DDA-365A2B0950AF}" type="datetimeFigureOut">
              <a:rPr lang="sk-SK" smtClean="0"/>
              <a:pPr/>
              <a:t>16. 2. 2018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467600" cy="2819399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Zápis </a:t>
            </a:r>
            <a:br>
              <a:rPr lang="sk-SK" dirty="0" smtClean="0"/>
            </a:br>
            <a:r>
              <a:rPr lang="sk-SK" sz="4000" dirty="0" smtClean="0"/>
              <a:t>do prvého ročníka </a:t>
            </a:r>
            <a:br>
              <a:rPr lang="sk-SK" sz="4000" dirty="0" smtClean="0"/>
            </a:br>
            <a:r>
              <a:rPr lang="sk-SK" sz="4000" dirty="0" smtClean="0"/>
              <a:t>v ZŠ Svrčinovec 336</a:t>
            </a:r>
            <a:endParaRPr lang="sk-SK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352800"/>
            <a:ext cx="9144000" cy="2590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sk-SK" sz="16000" b="1" dirty="0" smtClean="0">
                <a:solidFill>
                  <a:srgbClr val="002060"/>
                </a:solidFill>
              </a:rPr>
              <a:t>                              sa koná </a:t>
            </a:r>
          </a:p>
          <a:p>
            <a:pPr algn="l"/>
            <a:r>
              <a:rPr lang="sk-SK" sz="14400" b="1" dirty="0" smtClean="0">
                <a:solidFill>
                  <a:srgbClr val="002060"/>
                </a:solidFill>
              </a:rPr>
              <a:t> </a:t>
            </a:r>
            <a:r>
              <a:rPr lang="sk-SK" sz="14400" b="1" dirty="0" smtClean="0">
                <a:solidFill>
                  <a:srgbClr val="002060"/>
                </a:solidFill>
              </a:rPr>
              <a:t>v stredu  04. </a:t>
            </a:r>
            <a:r>
              <a:rPr lang="sk-SK" sz="14400" b="1" dirty="0" smtClean="0">
                <a:solidFill>
                  <a:srgbClr val="002060"/>
                </a:solidFill>
              </a:rPr>
              <a:t>04. </a:t>
            </a:r>
            <a:r>
              <a:rPr lang="sk-SK" sz="14400" b="1" dirty="0" smtClean="0">
                <a:solidFill>
                  <a:srgbClr val="002060"/>
                </a:solidFill>
              </a:rPr>
              <a:t>2018 </a:t>
            </a:r>
            <a:r>
              <a:rPr lang="sk-SK" sz="14400" b="1" dirty="0" smtClean="0">
                <a:solidFill>
                  <a:srgbClr val="002060"/>
                </a:solidFill>
              </a:rPr>
              <a:t>od 14:00 do 17:00hod. </a:t>
            </a:r>
          </a:p>
          <a:p>
            <a:pPr algn="l"/>
            <a:r>
              <a:rPr lang="sk-SK" sz="14400" b="1" dirty="0" smtClean="0">
                <a:solidFill>
                  <a:srgbClr val="002060"/>
                </a:solidFill>
              </a:rPr>
              <a:t> </a:t>
            </a:r>
            <a:r>
              <a:rPr lang="sk-SK" sz="14400" b="1" dirty="0" smtClean="0">
                <a:solidFill>
                  <a:srgbClr val="002060"/>
                </a:solidFill>
              </a:rPr>
              <a:t>vo štvrtok 05. </a:t>
            </a:r>
            <a:r>
              <a:rPr lang="sk-SK" sz="14400" b="1" dirty="0" smtClean="0">
                <a:solidFill>
                  <a:srgbClr val="002060"/>
                </a:solidFill>
              </a:rPr>
              <a:t>04. </a:t>
            </a:r>
            <a:r>
              <a:rPr lang="sk-SK" sz="14400" b="1" dirty="0" smtClean="0">
                <a:solidFill>
                  <a:srgbClr val="002060"/>
                </a:solidFill>
              </a:rPr>
              <a:t>2018 </a:t>
            </a:r>
            <a:r>
              <a:rPr lang="sk-SK" sz="14400" b="1" dirty="0" smtClean="0">
                <a:solidFill>
                  <a:srgbClr val="002060"/>
                </a:solidFill>
              </a:rPr>
              <a:t>od 17:00 do 17:00 hod</a:t>
            </a:r>
            <a:r>
              <a:rPr lang="sk-SK" sz="14400" b="1" dirty="0" smtClean="0"/>
              <a:t>. </a:t>
            </a:r>
            <a:endParaRPr lang="sk-SK" sz="1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029200"/>
          </a:xfrm>
        </p:spPr>
        <p:txBody>
          <a:bodyPr>
            <a:normAutofit/>
          </a:bodyPr>
          <a:lstStyle/>
          <a:p>
            <a:pPr algn="ctr"/>
            <a:r>
              <a:rPr lang="sk-SK" sz="6000" dirty="0" smtClean="0"/>
              <a:t>Rozhodnutie </a:t>
            </a:r>
            <a:br>
              <a:rPr lang="sk-SK" sz="6000" dirty="0" smtClean="0"/>
            </a:br>
            <a:r>
              <a:rPr lang="sk-SK" sz="6000" dirty="0" smtClean="0"/>
              <a:t>o prijatí</a:t>
            </a:r>
            <a:br>
              <a:rPr lang="sk-SK" sz="6000" dirty="0" smtClean="0"/>
            </a:br>
            <a:r>
              <a:rPr lang="sk-SK" sz="6000" dirty="0" smtClean="0">
                <a:solidFill>
                  <a:srgbClr val="002060"/>
                </a:solidFill>
              </a:rPr>
              <a:t>do základnej školy </a:t>
            </a:r>
            <a:br>
              <a:rPr lang="sk-SK" sz="6000" dirty="0" smtClean="0">
                <a:solidFill>
                  <a:srgbClr val="002060"/>
                </a:solidFill>
              </a:rPr>
            </a:br>
            <a:r>
              <a:rPr lang="sk-SK" sz="6000" dirty="0" smtClean="0">
                <a:solidFill>
                  <a:srgbClr val="002060"/>
                </a:solidFill>
              </a:rPr>
              <a:t>bude vydané</a:t>
            </a:r>
            <a:br>
              <a:rPr lang="sk-SK" sz="6000" dirty="0" smtClean="0">
                <a:solidFill>
                  <a:srgbClr val="002060"/>
                </a:solidFill>
              </a:rPr>
            </a:br>
            <a:r>
              <a:rPr lang="sk-SK" sz="6000" dirty="0" smtClean="0">
                <a:solidFill>
                  <a:srgbClr val="002060"/>
                </a:solidFill>
              </a:rPr>
              <a:t>  do 15. júna </a:t>
            </a:r>
            <a:r>
              <a:rPr lang="sk-SK" sz="6000" dirty="0" smtClean="0">
                <a:solidFill>
                  <a:srgbClr val="002060"/>
                </a:solidFill>
              </a:rPr>
              <a:t>2018</a:t>
            </a:r>
            <a:endParaRPr lang="sk-SK" sz="6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Pripravenosť na školu? 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3200" b="1" i="1" dirty="0" smtClean="0">
                <a:solidFill>
                  <a:srgbClr val="002060"/>
                </a:solidFill>
              </a:rPr>
              <a:t>Z bezstarostného dieťaťa </a:t>
            </a:r>
          </a:p>
          <a:p>
            <a:pPr>
              <a:buNone/>
            </a:pPr>
            <a:r>
              <a:rPr lang="sk-SK" sz="3200" b="1" i="1" dirty="0" smtClean="0">
                <a:solidFill>
                  <a:srgbClr val="002060"/>
                </a:solidFill>
              </a:rPr>
              <a:t>				sa vstupom  do školy </a:t>
            </a:r>
          </a:p>
          <a:p>
            <a:pPr>
              <a:buNone/>
            </a:pPr>
            <a:r>
              <a:rPr lang="sk-SK" sz="3200" b="1" i="1" dirty="0" smtClean="0">
                <a:solidFill>
                  <a:srgbClr val="002060"/>
                </a:solidFill>
              </a:rPr>
              <a:t>							stáva žiak.</a:t>
            </a:r>
          </a:p>
          <a:p>
            <a:r>
              <a:rPr lang="sk-SK" dirty="0" smtClean="0">
                <a:solidFill>
                  <a:srgbClr val="002060"/>
                </a:solidFill>
              </a:rPr>
              <a:t>Bude sa vedieť sústrediť?</a:t>
            </a:r>
          </a:p>
          <a:p>
            <a:r>
              <a:rPr lang="sk-SK" dirty="0" smtClean="0">
                <a:solidFill>
                  <a:srgbClr val="002060"/>
                </a:solidFill>
              </a:rPr>
              <a:t>Vydrží počúvať množstvo informácií?  </a:t>
            </a:r>
          </a:p>
          <a:p>
            <a:r>
              <a:rPr lang="sk-SK" dirty="0" smtClean="0">
                <a:solidFill>
                  <a:srgbClr val="002060"/>
                </a:solidFill>
              </a:rPr>
              <a:t>Bude mať vnútornú motiváciu – chuť učiť sa, trénovať čítanie a písanie?</a:t>
            </a:r>
          </a:p>
          <a:p>
            <a:r>
              <a:rPr lang="sk-SK" dirty="0" smtClean="0">
                <a:solidFill>
                  <a:srgbClr val="002060"/>
                </a:solidFill>
              </a:rPr>
              <a:t>Bude ochotné rešpektovať požiadavky na neho zo strany dospelých aj spolužiakov?</a:t>
            </a:r>
          </a:p>
          <a:p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400" dirty="0"/>
              <a:t/>
            </a:r>
            <a:br>
              <a:rPr lang="sk-SK" sz="4400" dirty="0"/>
            </a:br>
            <a:r>
              <a:rPr lang="sk-SK" sz="4400" dirty="0" smtClean="0"/>
              <a:t/>
            </a:r>
            <a:br>
              <a:rPr lang="sk-SK" sz="4400" dirty="0" smtClean="0"/>
            </a:br>
            <a:r>
              <a:rPr lang="sk-SK" sz="4400" dirty="0"/>
              <a:t/>
            </a:r>
            <a:br>
              <a:rPr lang="sk-SK" sz="4400" dirty="0"/>
            </a:br>
            <a:r>
              <a:rPr lang="sk-SK" dirty="0" smtClean="0"/>
              <a:t>Dobrá </a:t>
            </a:r>
            <a:r>
              <a:rPr lang="sk-SK" dirty="0"/>
              <a:t>pripravenosť a zrelosť:</a:t>
            </a:r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56260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sz="2200" b="1" dirty="0" smtClean="0">
                <a:solidFill>
                  <a:srgbClr val="002060"/>
                </a:solidFill>
              </a:rPr>
              <a:t>dieťa </a:t>
            </a:r>
            <a:r>
              <a:rPr lang="sk-SK" sz="2200" dirty="0" smtClean="0">
                <a:solidFill>
                  <a:srgbClr val="002060"/>
                </a:solidFill>
              </a:rPr>
              <a:t>sa dobre vyzná v najbližšom okolí svojho bydliska;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pozná svoje meno, správne povie adresu svojho bydliska;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správne rozpráva </a:t>
            </a:r>
            <a:r>
              <a:rPr lang="sk-SK" sz="2200" dirty="0" smtClean="0">
                <a:solidFill>
                  <a:srgbClr val="002060"/>
                </a:solidFill>
                <a:sym typeface="Symbol"/>
              </a:rPr>
              <a:t></a:t>
            </a:r>
            <a:r>
              <a:rPr lang="sk-SK" sz="2200" dirty="0" smtClean="0">
                <a:solidFill>
                  <a:srgbClr val="002060"/>
                </a:solidFill>
              </a:rPr>
              <a:t> vyjadruje sa vo vetách, </a:t>
            </a:r>
          </a:p>
          <a:p>
            <a:pPr marL="109728" indent="0">
              <a:buNone/>
            </a:pPr>
            <a:r>
              <a:rPr lang="sk-SK" sz="2200" dirty="0">
                <a:solidFill>
                  <a:srgbClr val="002060"/>
                </a:solidFill>
              </a:rPr>
              <a:t>	</a:t>
            </a:r>
            <a:r>
              <a:rPr lang="sk-SK" sz="2200" dirty="0" smtClean="0">
                <a:solidFill>
                  <a:srgbClr val="002060"/>
                </a:solidFill>
              </a:rPr>
              <a:t>	        </a:t>
            </a:r>
            <a:r>
              <a:rPr lang="sk-SK" sz="2200" dirty="0" smtClean="0">
                <a:solidFill>
                  <a:srgbClr val="002060"/>
                </a:solidFill>
                <a:sym typeface="Symbol"/>
              </a:rPr>
              <a:t> </a:t>
            </a:r>
            <a:r>
              <a:rPr lang="sk-SK" sz="2200" dirty="0" smtClean="0">
                <a:solidFill>
                  <a:srgbClr val="002060"/>
                </a:solidFill>
              </a:rPr>
              <a:t>rozpovie obsah rozprávky alebo zážitku;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vie povedať  číselný rad do 10 a ďalej, určuje vzťahy viac – menej – rovnako v malých množstvách;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správne drží ceruzku alebo kriedu,  kreslí rado, povie, čo nakreslilo;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bez zábran sa hrá s inými deťmi, detí sa nebojí, rozpráva sa s nimi, snaží sa s nimi vychádzať kamarátsky;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rado robí rôzne drobné práce, ochotne pomáha;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radí,  čo a ako spraviť, má o veci záujem, nebojí sa ísť vybaviť drobné záležitosti, snaží sa urobiť veci čo najlepšie;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002060"/>
                </a:solidFill>
              </a:rPr>
              <a:t>vie rešpektovať pokyny dospelých, ba aj príkazy, prirodzene začína rozoznávať, čo je správne.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Slabá pripravenosť a nezrelosť: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k-SK" b="1" dirty="0" smtClean="0">
                <a:solidFill>
                  <a:srgbClr val="002060"/>
                </a:solidFill>
              </a:rPr>
              <a:t>dieťa</a:t>
            </a:r>
            <a:r>
              <a:rPr lang="sk-SK" dirty="0" smtClean="0">
                <a:solidFill>
                  <a:srgbClr val="002060"/>
                </a:solidFill>
              </a:rPr>
              <a:t> sa nevyzná v  okolí svojho bydliska, nevie povedať adresu bydliska;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002060"/>
                </a:solidFill>
              </a:rPr>
              <a:t>dorozumieva sa len jednotlivými slovami alebo jednoduchými vetami, 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002060"/>
                </a:solidFill>
              </a:rPr>
              <a:t>nedokáže reprodukovať obsah rozprávky ani podľa pomocných otázok;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2060"/>
                </a:solidFill>
              </a:rPr>
              <a:t>má </a:t>
            </a:r>
            <a:r>
              <a:rPr lang="sk-SK" dirty="0" smtClean="0">
                <a:solidFill>
                  <a:srgbClr val="002060"/>
                </a:solidFill>
              </a:rPr>
              <a:t>problémy vymenovať číselný rad; 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002060"/>
                </a:solidFill>
              </a:rPr>
              <a:t>držanie ceruzky, kriedy je nesprávne a kreslenie neobratné, nedokáže povedať, čo jeho kresba predstavuje;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002060"/>
                </a:solidFill>
              </a:rPr>
              <a:t>k iným deťom je odmietavé, nerado sa s nimi hrá;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002060"/>
                </a:solidFill>
              </a:rPr>
              <a:t>drobné práce ho nebavia, prácu nedokončí, odmieta si urobiť poriadok vo veciach;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002060"/>
                </a:solidFill>
              </a:rPr>
              <a:t>v</a:t>
            </a:r>
            <a:r>
              <a:rPr lang="sk-SK" dirty="0" smtClean="0">
                <a:solidFill>
                  <a:srgbClr val="002060"/>
                </a:solidFill>
              </a:rPr>
              <a:t> menej známom prostredí má problém prispôsobiť sa.</a:t>
            </a:r>
          </a:p>
          <a:p>
            <a:pPr>
              <a:buFontTx/>
              <a:buChar char="-"/>
            </a:pPr>
            <a:endParaRPr lang="sk-SK" sz="2000" dirty="0" smtClean="0"/>
          </a:p>
          <a:p>
            <a:pPr>
              <a:buFontTx/>
              <a:buChar char="-"/>
            </a:pPr>
            <a:endParaRPr lang="sk-SK" dirty="0" smtClean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4294967295"/>
          </p:nvPr>
        </p:nvSpPr>
        <p:spPr>
          <a:xfrm>
            <a:off x="240030" y="609600"/>
            <a:ext cx="8675370" cy="59436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k-SK" sz="6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sk-SK" sz="6000" b="1" dirty="0" smtClean="0">
                <a:solidFill>
                  <a:srgbClr val="002060"/>
                </a:solidFill>
              </a:rPr>
              <a:t>Ďakujeme </a:t>
            </a:r>
          </a:p>
          <a:p>
            <a:pPr algn="ctr">
              <a:buNone/>
            </a:pPr>
            <a:r>
              <a:rPr lang="sk-SK" sz="6000" b="1" dirty="0" smtClean="0">
                <a:solidFill>
                  <a:srgbClr val="002060"/>
                </a:solidFill>
              </a:rPr>
              <a:t>za čas venovaný čítaniu </a:t>
            </a:r>
          </a:p>
          <a:p>
            <a:pPr algn="ctr">
              <a:buNone/>
            </a:pPr>
            <a:r>
              <a:rPr lang="sk-SK" sz="6000" b="1" dirty="0" smtClean="0">
                <a:solidFill>
                  <a:srgbClr val="002060"/>
                </a:solidFill>
              </a:rPr>
              <a:t>našich informácií </a:t>
            </a:r>
            <a:endParaRPr lang="sk-SK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Vlastná 10">
      <a:dk1>
        <a:sysClr val="windowText" lastClr="000000"/>
      </a:dk1>
      <a:lt1>
        <a:srgbClr val="F1D7E0"/>
      </a:lt1>
      <a:dk2>
        <a:srgbClr val="CC0066"/>
      </a:dk2>
      <a:lt2>
        <a:srgbClr val="FFFFFF"/>
      </a:lt2>
      <a:accent1>
        <a:srgbClr val="B83D68"/>
      </a:accent1>
      <a:accent2>
        <a:srgbClr val="AC66BB"/>
      </a:accent2>
      <a:accent3>
        <a:srgbClr val="DE6C36"/>
      </a:accent3>
      <a:accent4>
        <a:srgbClr val="7DEE44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365</TotalTime>
  <Words>170</Words>
  <Application>Microsoft Office PowerPoint</Application>
  <PresentationFormat>Prezentácia na obrazovke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Symbol</vt:lpstr>
      <vt:lpstr>Exekutíva</vt:lpstr>
      <vt:lpstr>Zápis  do prvého ročníka  v ZŠ Svrčinovec 336</vt:lpstr>
      <vt:lpstr>Rozhodnutie  o prijatí do základnej školy  bude vydané   do 15. júna 2018</vt:lpstr>
      <vt:lpstr>Pripravenosť na školu? </vt:lpstr>
      <vt:lpstr>     Dobrá pripravenosť a zrelosť:</vt:lpstr>
      <vt:lpstr>Slabá pripravenosť a nezrelosť: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Zápis do prvého ročníka  ZŠ s MŠ  Jána Ámosa Komenského,   Hubeného 25</dc:title>
  <dc:creator>dell_vostro_001</dc:creator>
  <cp:lastModifiedBy>Admin</cp:lastModifiedBy>
  <cp:revision>40</cp:revision>
  <dcterms:created xsi:type="dcterms:W3CDTF">2013-01-12T15:09:37Z</dcterms:created>
  <dcterms:modified xsi:type="dcterms:W3CDTF">2018-02-16T10:42:36Z</dcterms:modified>
</cp:coreProperties>
</file>